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65" r:id="rId4"/>
    <p:sldId id="266" r:id="rId5"/>
    <p:sldId id="267" r:id="rId6"/>
    <p:sldId id="269" r:id="rId7"/>
    <p:sldId id="259" r:id="rId8"/>
    <p:sldId id="261" r:id="rId9"/>
    <p:sldId id="260" r:id="rId10"/>
    <p:sldId id="270" r:id="rId11"/>
    <p:sldId id="262" r:id="rId12"/>
    <p:sldId id="263" r:id="rId13"/>
    <p:sldId id="264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013"/>
    <p:restoredTop sz="94689"/>
  </p:normalViewPr>
  <p:slideViewPr>
    <p:cSldViewPr snapToGrid="0" snapToObjects="1">
      <p:cViewPr varScale="1">
        <p:scale>
          <a:sx n="79" d="100"/>
          <a:sy n="79" d="100"/>
        </p:scale>
        <p:origin x="232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3B5C0-14A4-2041-8252-CFD3C5650C46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D45B47-F2E7-7644-AA6C-780CEDF9C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17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66559-279D-3748-ADDD-571101B3598C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95B-35D3-EC46-B208-E95B1097F63E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38B7B-7F06-C242-A9EE-607C1B8CF04D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37D1-2FCC-4441-B71D-C9E5714CE488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B1C32-A529-B943-BCC7-EBB8E624457D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BCCB-B40F-0242-9FCB-3ABA7C4207B6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51399-DCBF-9F4D-976B-37745BC11E74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490B2-2D2D-E74C-98B1-F3A35BECDA0D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793C5-4FEA-6749-9129-36B160891D97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E9445-8818-6740-9A22-93DA964BC6BF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439E-5F75-9541-AAC7-E7F75C64D5E0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FCBB1-F362-B04E-8280-8FD4C9755D0C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96994-709D-004F-863C-4E50CA850301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CD122-EE1F-5541-A1CA-CBFF79558429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CEE0-E669-D24A-BEE7-DBEACC688583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1A80F-FD29-E24D-81E1-F7AB08701822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5CBEC-A0C7-AC4C-9C6C-3BB62B70B864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0278596-A4AD-5348-9406-ACDD228E2CA7}" type="datetime1">
              <a:rPr lang="en-US" smtClean="0"/>
              <a:t>12/17/18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otricity.co.uk/our-green-energy/energy-independence/the-end-of-fossil-fuels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CD17800-8C0C-5846-9F71-DF8D17D1BB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21" b="3703"/>
          <a:stretch/>
        </p:blipFill>
        <p:spPr>
          <a:xfrm>
            <a:off x="-150471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B4F339-3454-0B4F-B6D5-C73CA9DDEC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b="1" dirty="0"/>
              <a:t>A Statistical Approach to Analyze Renewable Energy</a:t>
            </a:r>
            <a:endParaRPr lang="en-US" sz="3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8740C4-F9D0-784F-9C44-65B482C0BDBA}"/>
              </a:ext>
            </a:extLst>
          </p:cNvPr>
          <p:cNvSpPr txBox="1">
            <a:spLocks/>
          </p:cNvSpPr>
          <p:nvPr/>
        </p:nvSpPr>
        <p:spPr>
          <a:xfrm>
            <a:off x="2966836" y="5866003"/>
            <a:ext cx="8946541" cy="35917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r"/>
            <a:r>
              <a:rPr lang="en-US" dirty="0" err="1">
                <a:latin typeface="Al Nile" pitchFamily="2" charset="-78"/>
                <a:cs typeface="Al Nile" pitchFamily="2" charset="-78"/>
              </a:rPr>
              <a:t>Vittal</a:t>
            </a:r>
            <a:r>
              <a:rPr lang="en-US" dirty="0">
                <a:latin typeface="Al Nile" pitchFamily="2" charset="-78"/>
                <a:cs typeface="Al Nile" pitchFamily="2" charset="-78"/>
              </a:rPr>
              <a:t> </a:t>
            </a:r>
            <a:r>
              <a:rPr lang="en-US" dirty="0" err="1">
                <a:latin typeface="Al Nile" pitchFamily="2" charset="-78"/>
                <a:cs typeface="Al Nile" pitchFamily="2" charset="-78"/>
              </a:rPr>
              <a:t>Siddaiah</a:t>
            </a:r>
            <a:endParaRPr lang="en-US" dirty="0">
              <a:latin typeface="Al Nile" pitchFamily="2" charset="-78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45249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24CAE-14A9-6C43-857B-8199EE6C5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Predict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607F4-4368-2E49-8675-800940751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4F1FDC0-F5E4-2743-8297-264774B8F633}"/>
              </a:ext>
            </a:extLst>
          </p:cNvPr>
          <p:cNvSpPr/>
          <p:nvPr/>
        </p:nvSpPr>
        <p:spPr>
          <a:xfrm>
            <a:off x="3432174" y="2081212"/>
            <a:ext cx="2786063" cy="10144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AC7B388-74FF-B948-8810-BCDF39F10447}"/>
              </a:ext>
            </a:extLst>
          </p:cNvPr>
          <p:cNvSpPr/>
          <p:nvPr/>
        </p:nvSpPr>
        <p:spPr>
          <a:xfrm>
            <a:off x="3298824" y="2262187"/>
            <a:ext cx="2786063" cy="10144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ED61589-5003-8049-8732-E32EB0F8E20F}"/>
              </a:ext>
            </a:extLst>
          </p:cNvPr>
          <p:cNvSpPr/>
          <p:nvPr/>
        </p:nvSpPr>
        <p:spPr>
          <a:xfrm>
            <a:off x="3165474" y="2443162"/>
            <a:ext cx="2786063" cy="10144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0254224-18E2-9748-BB4B-2E948A8F1BFD}"/>
              </a:ext>
            </a:extLst>
          </p:cNvPr>
          <p:cNvSpPr/>
          <p:nvPr/>
        </p:nvSpPr>
        <p:spPr>
          <a:xfrm>
            <a:off x="3032124" y="2588418"/>
            <a:ext cx="2786063" cy="10144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Algorithms to Predict the Behavior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4316BB9-7995-B546-BCED-01DAB8BFC17E}"/>
              </a:ext>
            </a:extLst>
          </p:cNvPr>
          <p:cNvSpPr/>
          <p:nvPr/>
        </p:nvSpPr>
        <p:spPr>
          <a:xfrm>
            <a:off x="955731" y="2769393"/>
            <a:ext cx="1170354" cy="6881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642B1E8-86D6-1644-A306-44907B73F38B}"/>
              </a:ext>
            </a:extLst>
          </p:cNvPr>
          <p:cNvSpPr/>
          <p:nvPr/>
        </p:nvSpPr>
        <p:spPr>
          <a:xfrm>
            <a:off x="6909166" y="2431847"/>
            <a:ext cx="2375194" cy="10144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Predicted and defined as Fit Parameters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00C8CC6D-2291-C942-888B-EDB2B00FE870}"/>
              </a:ext>
            </a:extLst>
          </p:cNvPr>
          <p:cNvSpPr/>
          <p:nvPr/>
        </p:nvSpPr>
        <p:spPr>
          <a:xfrm>
            <a:off x="2126085" y="2927743"/>
            <a:ext cx="906039" cy="3488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E05B0561-2F17-5945-A104-EEE628AC5856}"/>
              </a:ext>
            </a:extLst>
          </p:cNvPr>
          <p:cNvSpPr/>
          <p:nvPr/>
        </p:nvSpPr>
        <p:spPr>
          <a:xfrm>
            <a:off x="6218237" y="2746767"/>
            <a:ext cx="690929" cy="3488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6687CB7-3C01-E64C-9C87-BE1C5694A941}"/>
              </a:ext>
            </a:extLst>
          </p:cNvPr>
          <p:cNvSpPr/>
          <p:nvPr/>
        </p:nvSpPr>
        <p:spPr>
          <a:xfrm>
            <a:off x="3165474" y="4047488"/>
            <a:ext cx="2786063" cy="10144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Bias and Prediction Methodology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6E194031-9DEC-3E4B-9223-387F96CD0FF3}"/>
              </a:ext>
            </a:extLst>
          </p:cNvPr>
          <p:cNvSpPr/>
          <p:nvPr/>
        </p:nvSpPr>
        <p:spPr>
          <a:xfrm rot="16200000">
            <a:off x="4318502" y="3679690"/>
            <a:ext cx="433969" cy="3016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42B7F69-9464-884F-BD94-C255474E7782}"/>
              </a:ext>
            </a:extLst>
          </p:cNvPr>
          <p:cNvSpPr/>
          <p:nvPr/>
        </p:nvSpPr>
        <p:spPr>
          <a:xfrm>
            <a:off x="7028019" y="3821262"/>
            <a:ext cx="2115982" cy="10144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Validate The Fit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F0B5ECAD-2428-7E41-A4B8-4755A72D444F}"/>
              </a:ext>
            </a:extLst>
          </p:cNvPr>
          <p:cNvSpPr/>
          <p:nvPr/>
        </p:nvSpPr>
        <p:spPr>
          <a:xfrm rot="5400000">
            <a:off x="7886594" y="3497395"/>
            <a:ext cx="398832" cy="3334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0B9E1CAC-85D7-F144-BF67-5DA92BF3F3FD}"/>
              </a:ext>
            </a:extLst>
          </p:cNvPr>
          <p:cNvSpPr/>
          <p:nvPr/>
        </p:nvSpPr>
        <p:spPr>
          <a:xfrm>
            <a:off x="9284360" y="2775937"/>
            <a:ext cx="690929" cy="348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5AEAAC73-A39C-974A-84CC-A97D5D5A4011}"/>
              </a:ext>
            </a:extLst>
          </p:cNvPr>
          <p:cNvSpPr/>
          <p:nvPr/>
        </p:nvSpPr>
        <p:spPr>
          <a:xfrm flipH="1">
            <a:off x="5951536" y="4351094"/>
            <a:ext cx="1076481" cy="2637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F78E7634-3504-F041-90DE-1054BCF9767A}"/>
              </a:ext>
            </a:extLst>
          </p:cNvPr>
          <p:cNvSpPr/>
          <p:nvPr/>
        </p:nvSpPr>
        <p:spPr>
          <a:xfrm>
            <a:off x="9977227" y="2189555"/>
            <a:ext cx="1682327" cy="14989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Predicted with least errors</a:t>
            </a:r>
          </a:p>
        </p:txBody>
      </p:sp>
    </p:spTree>
    <p:extLst>
      <p:ext uri="{BB962C8B-B14F-4D97-AF65-F5344CB8AC3E}">
        <p14:creationId xmlns:p14="http://schemas.microsoft.com/office/powerpoint/2010/main" val="1964596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D0AD3-3194-9845-9839-9D4A42B7F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Parametric Estimation for Wind Speed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5FEE57-4C30-8549-A1BB-D8FE8E0BD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CD37F3-9967-1B4C-9F50-51EC98533FCC}"/>
              </a:ext>
            </a:extLst>
          </p:cNvPr>
          <p:cNvSpPr/>
          <p:nvPr/>
        </p:nvSpPr>
        <p:spPr>
          <a:xfrm>
            <a:off x="344405" y="1688023"/>
            <a:ext cx="5297490" cy="2814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2014 Parametric Estimation: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latin typeface="Monaco" pitchFamily="2" charset="77"/>
                <a:ea typeface="Calibri" panose="020F0502020204030204" pitchFamily="34" charset="0"/>
                <a:cs typeface="Times New Roman (Body CS)" panose="02020603050405020304" pitchFamily="18" charset="0"/>
              </a:rPr>
              <a:t>Shape Parameter / k      =  2.1994148897531423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en-US" sz="1200" dirty="0">
                <a:latin typeface="Monaco" pitchFamily="2" charset="77"/>
                <a:ea typeface="Calibri" panose="020F0502020204030204" pitchFamily="34" charset="0"/>
                <a:cs typeface="Times New Roman (Body CS)" panose="02020603050405020304" pitchFamily="18" charset="0"/>
              </a:rPr>
              <a:t>	Scale Parameter / Lambda =  6.000595719197021</a:t>
            </a:r>
          </a:p>
          <a:p>
            <a:pPr algn="just">
              <a:lnSpc>
                <a:spcPct val="107000"/>
              </a:lnSpc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2015 Parametric Estimation: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en-US" sz="1200" dirty="0">
                <a:latin typeface="Monaco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	Shape Parameter / k      =  2.220278964200095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en-US" sz="1200" dirty="0">
                <a:latin typeface="Monaco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	Scale Parameter / Lambda =  5.80273306542091</a:t>
            </a:r>
          </a:p>
          <a:p>
            <a:pPr algn="just">
              <a:lnSpc>
                <a:spcPct val="107000"/>
              </a:lnSpc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2016 Parametric Estimation: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en-US" sz="1200" dirty="0">
                <a:latin typeface="Monaco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	Shape Parameter / k      =  2.171341999587767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</a:pPr>
            <a:r>
              <a:rPr lang="en-US" sz="1200" dirty="0">
                <a:latin typeface="Monaco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	Scale Parameter / Lambda =  6.081850251796716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FDC25-890E-204D-9425-42819F203560}"/>
              </a:ext>
            </a:extLst>
          </p:cNvPr>
          <p:cNvSpPr/>
          <p:nvPr/>
        </p:nvSpPr>
        <p:spPr>
          <a:xfrm>
            <a:off x="5580060" y="3712744"/>
            <a:ext cx="6483352" cy="3170099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dirty="0">
                <a:latin typeface="Monaco" pitchFamily="2" charset="77"/>
              </a:rPr>
              <a:t>#Python Source Code Snippet</a:t>
            </a:r>
          </a:p>
          <a:p>
            <a:r>
              <a:rPr lang="en-US" sz="1000" dirty="0">
                <a:latin typeface="Monaco" pitchFamily="2" charset="77"/>
              </a:rPr>
              <a:t>#################################################################################</a:t>
            </a:r>
          </a:p>
          <a:p>
            <a:r>
              <a:rPr lang="en-US" sz="1000" dirty="0">
                <a:latin typeface="Monaco" pitchFamily="2" charset="77"/>
              </a:rPr>
              <a:t>def </a:t>
            </a:r>
            <a:r>
              <a:rPr lang="en-US" sz="1000" dirty="0" err="1">
                <a:latin typeface="Monaco" pitchFamily="2" charset="77"/>
              </a:rPr>
              <a:t>WeiBullFit</a:t>
            </a:r>
            <a:r>
              <a:rPr lang="en-US" sz="1000" dirty="0">
                <a:latin typeface="Monaco" pitchFamily="2" charset="77"/>
              </a:rPr>
              <a:t>(</a:t>
            </a:r>
            <a:r>
              <a:rPr lang="en-US" sz="1000" dirty="0" err="1">
                <a:latin typeface="Monaco" pitchFamily="2" charset="77"/>
              </a:rPr>
              <a:t>csvFile</a:t>
            </a:r>
            <a:r>
              <a:rPr lang="en-US" sz="1000" dirty="0">
                <a:latin typeface="Monaco" pitchFamily="2" charset="77"/>
              </a:rPr>
              <a:t>, label):</a:t>
            </a:r>
          </a:p>
          <a:p>
            <a:r>
              <a:rPr lang="en-US" sz="1000" dirty="0">
                <a:latin typeface="Monaco" pitchFamily="2" charset="77"/>
              </a:rPr>
              <a:t>    </a:t>
            </a:r>
            <a:r>
              <a:rPr lang="en-US" sz="1000" dirty="0" err="1">
                <a:latin typeface="Monaco" pitchFamily="2" charset="77"/>
              </a:rPr>
              <a:t>df</a:t>
            </a:r>
            <a:r>
              <a:rPr lang="en-US" sz="1000" dirty="0">
                <a:latin typeface="Monaco" pitchFamily="2" charset="77"/>
              </a:rPr>
              <a:t> = </a:t>
            </a:r>
            <a:r>
              <a:rPr lang="en-US" sz="1000" dirty="0" err="1">
                <a:latin typeface="Monaco" pitchFamily="2" charset="77"/>
              </a:rPr>
              <a:t>pd.read_csv</a:t>
            </a:r>
            <a:r>
              <a:rPr lang="en-US" sz="1000" dirty="0">
                <a:latin typeface="Monaco" pitchFamily="2" charset="77"/>
              </a:rPr>
              <a:t>(</a:t>
            </a:r>
            <a:r>
              <a:rPr lang="en-US" sz="1000" dirty="0" err="1">
                <a:latin typeface="Monaco" pitchFamily="2" charset="77"/>
              </a:rPr>
              <a:t>csvFile</a:t>
            </a:r>
            <a:r>
              <a:rPr lang="en-US" sz="1000" dirty="0">
                <a:latin typeface="Monaco" pitchFamily="2" charset="77"/>
              </a:rPr>
              <a:t>)</a:t>
            </a:r>
          </a:p>
          <a:p>
            <a:r>
              <a:rPr lang="en-US" sz="1000" dirty="0">
                <a:latin typeface="Monaco" pitchFamily="2" charset="77"/>
              </a:rPr>
              <a:t>    #Data Formatting Phase</a:t>
            </a:r>
          </a:p>
          <a:p>
            <a:r>
              <a:rPr lang="en-US" sz="1000" dirty="0">
                <a:latin typeface="Monaco" pitchFamily="2" charset="77"/>
              </a:rPr>
              <a:t>    </a:t>
            </a:r>
            <a:r>
              <a:rPr lang="en-US" sz="1000" dirty="0" err="1">
                <a:latin typeface="Monaco" pitchFamily="2" charset="77"/>
              </a:rPr>
              <a:t>windSpeed</a:t>
            </a:r>
            <a:r>
              <a:rPr lang="en-US" sz="1000" dirty="0">
                <a:latin typeface="Monaco" pitchFamily="2" charset="77"/>
              </a:rPr>
              <a:t> = </a:t>
            </a:r>
            <a:r>
              <a:rPr lang="en-US" sz="1000" dirty="0" err="1">
                <a:latin typeface="Monaco" pitchFamily="2" charset="77"/>
              </a:rPr>
              <a:t>pd.to_numeric</a:t>
            </a:r>
            <a:r>
              <a:rPr lang="en-US" sz="1000" dirty="0">
                <a:latin typeface="Monaco" pitchFamily="2" charset="77"/>
              </a:rPr>
              <a:t>(</a:t>
            </a:r>
            <a:r>
              <a:rPr lang="en-US" sz="1000" dirty="0" err="1">
                <a:latin typeface="Monaco" pitchFamily="2" charset="77"/>
              </a:rPr>
              <a:t>df</a:t>
            </a:r>
            <a:r>
              <a:rPr lang="en-US" sz="1000" dirty="0">
                <a:latin typeface="Monaco" pitchFamily="2" charset="77"/>
              </a:rPr>
              <a:t>['Wind Speed (m/s)'], errors='coerce')</a:t>
            </a:r>
          </a:p>
          <a:p>
            <a:endParaRPr lang="en-US" sz="1000" dirty="0">
              <a:latin typeface="Monaco" pitchFamily="2" charset="77"/>
            </a:endParaRPr>
          </a:p>
          <a:p>
            <a:r>
              <a:rPr lang="en-US" sz="1000" dirty="0">
                <a:latin typeface="Monaco" pitchFamily="2" charset="77"/>
              </a:rPr>
              <a:t>    #Data Cleaning Phase</a:t>
            </a:r>
          </a:p>
          <a:p>
            <a:r>
              <a:rPr lang="en-US" sz="1000" dirty="0">
                <a:latin typeface="Monaco" pitchFamily="2" charset="77"/>
              </a:rPr>
              <a:t>    </a:t>
            </a:r>
            <a:r>
              <a:rPr lang="en-US" sz="1000" dirty="0" err="1">
                <a:latin typeface="Monaco" pitchFamily="2" charset="77"/>
              </a:rPr>
              <a:t>cleanedData</a:t>
            </a:r>
            <a:r>
              <a:rPr lang="en-US" sz="1000" dirty="0">
                <a:latin typeface="Monaco" pitchFamily="2" charset="77"/>
              </a:rPr>
              <a:t> = </a:t>
            </a:r>
            <a:r>
              <a:rPr lang="en-US" sz="1000" dirty="0" err="1">
                <a:latin typeface="Monaco" pitchFamily="2" charset="77"/>
              </a:rPr>
              <a:t>windSpeed.dropna</a:t>
            </a:r>
            <a:r>
              <a:rPr lang="en-US" sz="1000" dirty="0">
                <a:latin typeface="Monaco" pitchFamily="2" charset="77"/>
              </a:rPr>
              <a:t>()</a:t>
            </a:r>
          </a:p>
          <a:p>
            <a:r>
              <a:rPr lang="en-US" sz="1000" dirty="0">
                <a:latin typeface="Monaco" pitchFamily="2" charset="77"/>
              </a:rPr>
              <a:t>    </a:t>
            </a:r>
            <a:r>
              <a:rPr lang="en-US" sz="1000" dirty="0" err="1">
                <a:latin typeface="Monaco" pitchFamily="2" charset="77"/>
              </a:rPr>
              <a:t>cleanedData</a:t>
            </a:r>
            <a:r>
              <a:rPr lang="en-US" sz="1000" dirty="0">
                <a:latin typeface="Monaco" pitchFamily="2" charset="77"/>
              </a:rPr>
              <a:t> = </a:t>
            </a:r>
            <a:r>
              <a:rPr lang="en-US" sz="1000" dirty="0" err="1">
                <a:latin typeface="Monaco" pitchFamily="2" charset="77"/>
              </a:rPr>
              <a:t>cleanedData</a:t>
            </a:r>
            <a:r>
              <a:rPr lang="en-US" sz="1000" dirty="0">
                <a:latin typeface="Monaco" pitchFamily="2" charset="77"/>
              </a:rPr>
              <a:t>[</a:t>
            </a:r>
            <a:r>
              <a:rPr lang="en-US" sz="1000" dirty="0" err="1">
                <a:latin typeface="Monaco" pitchFamily="2" charset="77"/>
              </a:rPr>
              <a:t>cleanedData</a:t>
            </a:r>
            <a:r>
              <a:rPr lang="en-US" sz="1000" dirty="0">
                <a:latin typeface="Monaco" pitchFamily="2" charset="77"/>
              </a:rPr>
              <a:t> &gt;0]</a:t>
            </a:r>
          </a:p>
          <a:p>
            <a:r>
              <a:rPr lang="en-US" sz="1000" dirty="0">
                <a:latin typeface="Monaco" pitchFamily="2" charset="77"/>
              </a:rPr>
              <a:t>    </a:t>
            </a:r>
            <a:r>
              <a:rPr lang="en-US" sz="1000" dirty="0" err="1">
                <a:latin typeface="Monaco" pitchFamily="2" charset="77"/>
              </a:rPr>
              <a:t>shapeFactor</a:t>
            </a:r>
            <a:r>
              <a:rPr lang="en-US" sz="1000" dirty="0">
                <a:latin typeface="Monaco" pitchFamily="2" charset="77"/>
              </a:rPr>
              <a:t>, </a:t>
            </a:r>
            <a:r>
              <a:rPr lang="en-US" sz="1000" dirty="0" err="1">
                <a:latin typeface="Monaco" pitchFamily="2" charset="77"/>
              </a:rPr>
              <a:t>loc</a:t>
            </a:r>
            <a:r>
              <a:rPr lang="en-US" sz="1000" dirty="0">
                <a:latin typeface="Monaco" pitchFamily="2" charset="77"/>
              </a:rPr>
              <a:t>, </a:t>
            </a:r>
            <a:r>
              <a:rPr lang="en-US" sz="1000" dirty="0" err="1">
                <a:latin typeface="Monaco" pitchFamily="2" charset="77"/>
              </a:rPr>
              <a:t>scaleFactor</a:t>
            </a:r>
            <a:r>
              <a:rPr lang="en-US" sz="1000" dirty="0">
                <a:latin typeface="Monaco" pitchFamily="2" charset="77"/>
              </a:rPr>
              <a:t> = </a:t>
            </a:r>
            <a:r>
              <a:rPr lang="en-US" sz="1000" dirty="0" err="1">
                <a:latin typeface="Monaco" pitchFamily="2" charset="77"/>
              </a:rPr>
              <a:t>weibull_min.fit</a:t>
            </a:r>
            <a:r>
              <a:rPr lang="en-US" sz="1000" dirty="0">
                <a:latin typeface="Monaco" pitchFamily="2" charset="77"/>
              </a:rPr>
              <a:t>(</a:t>
            </a:r>
            <a:r>
              <a:rPr lang="en-US" sz="1000" dirty="0" err="1">
                <a:latin typeface="Monaco" pitchFamily="2" charset="77"/>
              </a:rPr>
              <a:t>cleanedData</a:t>
            </a:r>
            <a:r>
              <a:rPr lang="en-US" sz="1000" dirty="0">
                <a:latin typeface="Monaco" pitchFamily="2" charset="77"/>
              </a:rPr>
              <a:t> , floc=0)</a:t>
            </a:r>
          </a:p>
          <a:p>
            <a:r>
              <a:rPr lang="en-US" sz="1000" dirty="0">
                <a:latin typeface="Monaco" pitchFamily="2" charset="77"/>
              </a:rPr>
              <a:t>    print(label + " Parametric Estimation: ")</a:t>
            </a:r>
          </a:p>
          <a:p>
            <a:r>
              <a:rPr lang="en-US" sz="1000" dirty="0">
                <a:latin typeface="Monaco" pitchFamily="2" charset="77"/>
              </a:rPr>
              <a:t>    print("\</a:t>
            </a:r>
            <a:r>
              <a:rPr lang="en-US" sz="1000" dirty="0" err="1">
                <a:latin typeface="Monaco" pitchFamily="2" charset="77"/>
              </a:rPr>
              <a:t>tShape</a:t>
            </a:r>
            <a:r>
              <a:rPr lang="en-US" sz="1000" dirty="0">
                <a:latin typeface="Monaco" pitchFamily="2" charset="77"/>
              </a:rPr>
              <a:t> Parameter / k     = ", </a:t>
            </a:r>
            <a:r>
              <a:rPr lang="en-US" sz="1000" dirty="0" err="1">
                <a:latin typeface="Monaco" pitchFamily="2" charset="77"/>
              </a:rPr>
              <a:t>shapeFactor</a:t>
            </a:r>
            <a:r>
              <a:rPr lang="en-US" sz="1000" dirty="0">
                <a:latin typeface="Monaco" pitchFamily="2" charset="77"/>
              </a:rPr>
              <a:t>)</a:t>
            </a:r>
          </a:p>
          <a:p>
            <a:r>
              <a:rPr lang="en-US" sz="1000" dirty="0">
                <a:latin typeface="Monaco" pitchFamily="2" charset="77"/>
              </a:rPr>
              <a:t>    print("\</a:t>
            </a:r>
            <a:r>
              <a:rPr lang="en-US" sz="1000" dirty="0" err="1">
                <a:latin typeface="Monaco" pitchFamily="2" charset="77"/>
              </a:rPr>
              <a:t>tScale</a:t>
            </a:r>
            <a:r>
              <a:rPr lang="en-US" sz="1000" dirty="0">
                <a:latin typeface="Monaco" pitchFamily="2" charset="77"/>
              </a:rPr>
              <a:t> Parameter / Lambda = ", </a:t>
            </a:r>
            <a:r>
              <a:rPr lang="en-US" sz="1000" dirty="0" err="1">
                <a:latin typeface="Monaco" pitchFamily="2" charset="77"/>
              </a:rPr>
              <a:t>scaleFactor</a:t>
            </a:r>
            <a:r>
              <a:rPr lang="en-US" sz="1000" dirty="0">
                <a:latin typeface="Monaco" pitchFamily="2" charset="77"/>
              </a:rPr>
              <a:t>)</a:t>
            </a:r>
          </a:p>
          <a:p>
            <a:r>
              <a:rPr lang="en-US" sz="1000" dirty="0">
                <a:latin typeface="Monaco" pitchFamily="2" charset="77"/>
              </a:rPr>
              <a:t>    return [</a:t>
            </a:r>
            <a:r>
              <a:rPr lang="en-US" sz="1000" dirty="0" err="1">
                <a:latin typeface="Monaco" pitchFamily="2" charset="77"/>
              </a:rPr>
              <a:t>shapeFactor</a:t>
            </a:r>
            <a:r>
              <a:rPr lang="en-US" sz="1000" dirty="0">
                <a:latin typeface="Monaco" pitchFamily="2" charset="77"/>
              </a:rPr>
              <a:t>, </a:t>
            </a:r>
            <a:r>
              <a:rPr lang="en-US" sz="1000" dirty="0" err="1">
                <a:latin typeface="Monaco" pitchFamily="2" charset="77"/>
              </a:rPr>
              <a:t>scaleFactor</a:t>
            </a:r>
            <a:r>
              <a:rPr lang="en-US" sz="1000" dirty="0">
                <a:latin typeface="Monaco" pitchFamily="2" charset="77"/>
              </a:rPr>
              <a:t>]</a:t>
            </a:r>
          </a:p>
          <a:p>
            <a:r>
              <a:rPr lang="en-US" sz="1000" dirty="0">
                <a:latin typeface="Monaco" pitchFamily="2" charset="77"/>
              </a:rPr>
              <a:t>#################################################################################</a:t>
            </a:r>
          </a:p>
          <a:p>
            <a:r>
              <a:rPr lang="en-US" sz="1000" dirty="0" err="1">
                <a:latin typeface="Monaco" pitchFamily="2" charset="77"/>
              </a:rPr>
              <a:t>WeiBullFit</a:t>
            </a:r>
            <a:r>
              <a:rPr lang="en-US" sz="1000" dirty="0">
                <a:latin typeface="Monaco" pitchFamily="2" charset="77"/>
              </a:rPr>
              <a:t>("./NYW_2014.csv", "2014")</a:t>
            </a:r>
          </a:p>
          <a:p>
            <a:r>
              <a:rPr lang="en-US" sz="1000" dirty="0" err="1">
                <a:latin typeface="Monaco" pitchFamily="2" charset="77"/>
              </a:rPr>
              <a:t>WeiBullFit</a:t>
            </a:r>
            <a:r>
              <a:rPr lang="en-US" sz="1000" dirty="0">
                <a:latin typeface="Monaco" pitchFamily="2" charset="77"/>
              </a:rPr>
              <a:t>("./NYW_2015.csv", "2015")</a:t>
            </a:r>
          </a:p>
          <a:p>
            <a:r>
              <a:rPr lang="en-US" sz="1000" dirty="0" err="1">
                <a:latin typeface="Monaco" pitchFamily="2" charset="77"/>
              </a:rPr>
              <a:t>WeiBullFit</a:t>
            </a:r>
            <a:r>
              <a:rPr lang="en-US" sz="1000" dirty="0">
                <a:latin typeface="Monaco" pitchFamily="2" charset="77"/>
              </a:rPr>
              <a:t>("./NYW_2016.csv", "2016")</a:t>
            </a:r>
          </a:p>
          <a:p>
            <a:r>
              <a:rPr lang="en-US" sz="1000" dirty="0">
                <a:latin typeface="Monaco" pitchFamily="2" charset="77"/>
              </a:rPr>
              <a:t>#################################################################################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E10A46-260B-8F44-913F-14E9E4B04BF9}"/>
              </a:ext>
            </a:extLst>
          </p:cNvPr>
          <p:cNvSpPr txBox="1">
            <a:spLocks/>
          </p:cNvSpPr>
          <p:nvPr/>
        </p:nvSpPr>
        <p:spPr>
          <a:xfrm>
            <a:off x="862305" y="1120113"/>
            <a:ext cx="8946541" cy="844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en-US" dirty="0"/>
              <a:t>Model Predicted from Algorithms</a:t>
            </a:r>
          </a:p>
        </p:txBody>
      </p:sp>
    </p:spTree>
    <p:extLst>
      <p:ext uri="{BB962C8B-B14F-4D97-AF65-F5344CB8AC3E}">
        <p14:creationId xmlns:p14="http://schemas.microsoft.com/office/powerpoint/2010/main" val="1866516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EEB45-EA7B-A148-A7F7-1827D3BE4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Validating the Predicted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E31AA-89E5-8040-9858-55DEA6890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E03340-6F45-4D4D-956E-C691F40A3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678" y="1272003"/>
            <a:ext cx="8891587" cy="499735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79325B-2053-E843-87F8-808AE0C83E9D}"/>
              </a:ext>
            </a:extLst>
          </p:cNvPr>
          <p:cNvSpPr/>
          <p:nvPr/>
        </p:nvSpPr>
        <p:spPr>
          <a:xfrm>
            <a:off x="5662797" y="6323649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Predicted Model Consistency in distribution  </a:t>
            </a:r>
          </a:p>
        </p:txBody>
      </p:sp>
    </p:spTree>
    <p:extLst>
      <p:ext uri="{BB962C8B-B14F-4D97-AF65-F5344CB8AC3E}">
        <p14:creationId xmlns:p14="http://schemas.microsoft.com/office/powerpoint/2010/main" val="705182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64C6E-C170-3142-B318-B86584465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79597-3562-E041-BC56-60CAABA0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6FFA370-7320-4D46-B495-3107AF1BF886}"/>
              </a:ext>
            </a:extLst>
          </p:cNvPr>
          <p:cNvSpPr txBox="1">
            <a:spLocks/>
          </p:cNvSpPr>
          <p:nvPr/>
        </p:nvSpPr>
        <p:spPr>
          <a:xfrm>
            <a:off x="862305" y="1120113"/>
            <a:ext cx="8946541" cy="844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en-US" dirty="0"/>
              <a:t>Future work 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F6EBB82-982F-A74B-834A-A35E0ADE78A9}"/>
              </a:ext>
            </a:extLst>
          </p:cNvPr>
          <p:cNvSpPr txBox="1">
            <a:spLocks/>
          </p:cNvSpPr>
          <p:nvPr/>
        </p:nvSpPr>
        <p:spPr>
          <a:xfrm>
            <a:off x="1103312" y="1853248"/>
            <a:ext cx="8946541" cy="4465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Creating an public open source application that can accurately predict </a:t>
            </a:r>
          </a:p>
          <a:p>
            <a:pPr lvl="1"/>
            <a:r>
              <a:rPr lang="en-US" dirty="0"/>
              <a:t>Wind Speed</a:t>
            </a:r>
          </a:p>
          <a:p>
            <a:pPr lvl="1"/>
            <a:r>
              <a:rPr lang="en-US" dirty="0"/>
              <a:t>Potential Power that could be generated</a:t>
            </a:r>
          </a:p>
          <a:p>
            <a:pPr lvl="1"/>
            <a:r>
              <a:rPr lang="en-US" dirty="0"/>
              <a:t>Machine Learning</a:t>
            </a:r>
          </a:p>
          <a:p>
            <a:pPr lvl="2"/>
            <a:r>
              <a:rPr lang="en-US" dirty="0"/>
              <a:t>Using Supervised Learning on past data</a:t>
            </a:r>
          </a:p>
          <a:p>
            <a:pPr lvl="2"/>
            <a:r>
              <a:rPr lang="en-US" dirty="0"/>
              <a:t>Un Supervised Learning to explore the patterns.</a:t>
            </a:r>
          </a:p>
        </p:txBody>
      </p:sp>
    </p:spTree>
    <p:extLst>
      <p:ext uri="{BB962C8B-B14F-4D97-AF65-F5344CB8AC3E}">
        <p14:creationId xmlns:p14="http://schemas.microsoft.com/office/powerpoint/2010/main" val="746061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5D5EE-E25B-1848-B1A8-BCAD8D9D4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Stay tuned for the upcoming site…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DD7697-1B4C-A14B-B49F-FE398B5B0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376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A2581-A292-2E44-AA16-4E0609945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4A16F-852A-DD4B-B3BC-FD68E135C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033307"/>
          </a:xfrm>
        </p:spPr>
        <p:txBody>
          <a:bodyPr/>
          <a:lstStyle/>
          <a:p>
            <a:r>
              <a:rPr lang="en-US" dirty="0"/>
              <a:t>Increasing demand of up to 5% of energy</a:t>
            </a:r>
          </a:p>
          <a:p>
            <a:r>
              <a:rPr lang="en-US" dirty="0"/>
              <a:t>Increasing rate of Pollution</a:t>
            </a:r>
          </a:p>
          <a:p>
            <a:r>
              <a:rPr lang="en-US" dirty="0"/>
              <a:t>Decreasing fossil fuel reserves</a:t>
            </a:r>
          </a:p>
          <a:p>
            <a:r>
              <a:rPr lang="en-US" dirty="0"/>
              <a:t>Increasing concerns in disposal of waste…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A51C4F-4F68-9941-A4EE-AD721AD6C6DA}"/>
              </a:ext>
            </a:extLst>
          </p:cNvPr>
          <p:cNvSpPr txBox="1"/>
          <p:nvPr/>
        </p:nvSpPr>
        <p:spPr>
          <a:xfrm>
            <a:off x="697752" y="4285895"/>
            <a:ext cx="9757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Is there any energy that can be produced with minimal or low impact on environment 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3A83E11-30D5-FF4C-B67D-6B31EF21B77D}"/>
              </a:ext>
            </a:extLst>
          </p:cNvPr>
          <p:cNvSpPr txBox="1">
            <a:spLocks/>
          </p:cNvSpPr>
          <p:nvPr/>
        </p:nvSpPr>
        <p:spPr>
          <a:xfrm>
            <a:off x="1103312" y="5474434"/>
            <a:ext cx="8946541" cy="844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Wind Energy</a:t>
            </a:r>
          </a:p>
          <a:p>
            <a:r>
              <a:rPr lang="en-US" dirty="0"/>
              <a:t>Solar Energy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5EAFB8-35AC-4746-945D-91DD44EDC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890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8417C-548D-644C-B265-5DE0A637A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Rate of Energy Reserve Depletion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2E6A92F-B880-A341-8501-5DEEDA44A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4492" y="1381125"/>
            <a:ext cx="7658033" cy="5012531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BAAB91-4AA5-7A4F-B529-7207FECA6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9F7977-6FED-8A44-8330-C1C84BF4E5E4}"/>
              </a:ext>
            </a:extLst>
          </p:cNvPr>
          <p:cNvSpPr txBox="1"/>
          <p:nvPr/>
        </p:nvSpPr>
        <p:spPr>
          <a:xfrm>
            <a:off x="4791074" y="6447790"/>
            <a:ext cx="74009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Ref </a:t>
            </a:r>
            <a:r>
              <a:rPr lang="en-US" sz="1100" i="1" dirty="0">
                <a:hlinkClick r:id="rId3"/>
              </a:rPr>
              <a:t>https://www.ecotricity.co.uk/our-green-energy/energy-independence/the-end-of-fossil-fuels</a:t>
            </a:r>
            <a:r>
              <a:rPr lang="en-US" sz="11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430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75839-5AEA-C646-961A-B946A1FCB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Wind Energy Consumed by Country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EBB4A-2759-9B46-9231-F07F5E94A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FC5FE3-F945-6D48-9115-AEBE4B665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16610"/>
            <a:ext cx="12192000" cy="428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368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F581A-98A7-3944-86E2-8667E1DC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2D4BF7-9377-6045-B939-6090BAA38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340" y="2551904"/>
            <a:ext cx="12204340" cy="314007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34219F4-2860-EB40-B72D-EBAF883A3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States in US using Wind Energy</a:t>
            </a:r>
          </a:p>
        </p:txBody>
      </p:sp>
    </p:spTree>
    <p:extLst>
      <p:ext uri="{BB962C8B-B14F-4D97-AF65-F5344CB8AC3E}">
        <p14:creationId xmlns:p14="http://schemas.microsoft.com/office/powerpoint/2010/main" val="128359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41F1A-53DC-9549-9A06-250612308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 Speed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0BA22-4C46-D14A-B2AE-357894201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7A3D73-FEAB-3643-A12F-30E4A91F851C}"/>
              </a:ext>
            </a:extLst>
          </p:cNvPr>
          <p:cNvSpPr txBox="1"/>
          <p:nvPr/>
        </p:nvSpPr>
        <p:spPr>
          <a:xfrm>
            <a:off x="874711" y="2016039"/>
            <a:ext cx="9783764" cy="656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/>
              <a:t>Wind speed is the source for wind power generation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CFA8CF-F641-574F-93BD-512FA6290F4E}"/>
              </a:ext>
            </a:extLst>
          </p:cNvPr>
          <p:cNvSpPr/>
          <p:nvPr/>
        </p:nvSpPr>
        <p:spPr>
          <a:xfrm>
            <a:off x="1890711" y="3308015"/>
            <a:ext cx="9300027" cy="11301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/>
              <a:t>If we can model and prediction wind speed, we can forecast the potential wind power that could be generated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54E0B1-0EA2-5E4D-A950-44B0E541352F}"/>
              </a:ext>
            </a:extLst>
          </p:cNvPr>
          <p:cNvSpPr/>
          <p:nvPr/>
        </p:nvSpPr>
        <p:spPr>
          <a:xfrm>
            <a:off x="2714623" y="4717715"/>
            <a:ext cx="9300027" cy="576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/>
              <a:t>Our Goal is to model and predict wind speed…</a:t>
            </a:r>
          </a:p>
        </p:txBody>
      </p:sp>
    </p:spTree>
    <p:extLst>
      <p:ext uri="{BB962C8B-B14F-4D97-AF65-F5344CB8AC3E}">
        <p14:creationId xmlns:p14="http://schemas.microsoft.com/office/powerpoint/2010/main" val="2793403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41665-9CC3-8340-8341-8045C4D73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 Speed Modelling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7126D-FCF5-D941-86A4-5B69E63FD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A4D7BC-D9AB-604B-9246-59D5BD4DED1F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"/>
          <a:stretch/>
        </p:blipFill>
        <p:spPr>
          <a:xfrm>
            <a:off x="1189805" y="1542496"/>
            <a:ext cx="9162735" cy="3976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36AA47-21DF-F14D-BD81-DACF043A2E23}"/>
              </a:ext>
            </a:extLst>
          </p:cNvPr>
          <p:cNvSpPr txBox="1"/>
          <p:nvPr/>
        </p:nvSpPr>
        <p:spPr>
          <a:xfrm>
            <a:off x="4400550" y="5792598"/>
            <a:ext cx="7643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We see a pattern and cannot define it, we called it a random pattern </a:t>
            </a:r>
          </a:p>
          <a:p>
            <a:r>
              <a:rPr lang="en-US" sz="1600" i="1" dirty="0"/>
              <a:t>and when we cannot recognize a pattern we called it a garbage …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25837-7C90-944F-A110-5DF7EAAA2F51}"/>
              </a:ext>
            </a:extLst>
          </p:cNvPr>
          <p:cNvSpPr txBox="1">
            <a:spLocks/>
          </p:cNvSpPr>
          <p:nvPr/>
        </p:nvSpPr>
        <p:spPr>
          <a:xfrm>
            <a:off x="862305" y="1120113"/>
            <a:ext cx="8946541" cy="844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en-US" dirty="0"/>
              <a:t>Wind Speed – A Time Series Data</a:t>
            </a:r>
          </a:p>
        </p:txBody>
      </p:sp>
    </p:spTree>
    <p:extLst>
      <p:ext uri="{BB962C8B-B14F-4D97-AF65-F5344CB8AC3E}">
        <p14:creationId xmlns:p14="http://schemas.microsoft.com/office/powerpoint/2010/main" val="1369194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757D9-3A65-3F48-A368-9AA894071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of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97B848-9E1C-8444-B35B-3FE98E6C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3E91BA2-191E-5341-9BDB-8C7D2037D459}"/>
              </a:ext>
            </a:extLst>
          </p:cNvPr>
          <p:cNvSpPr txBox="1">
            <a:spLocks/>
          </p:cNvSpPr>
          <p:nvPr/>
        </p:nvSpPr>
        <p:spPr>
          <a:xfrm>
            <a:off x="862305" y="1120113"/>
            <a:ext cx="8946541" cy="844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en-US" dirty="0"/>
              <a:t>Transform the data from Time Domain to Frequency Domain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E6D1DF-5736-D94C-92C2-87A34E71F06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1" y="1542496"/>
            <a:ext cx="3964305" cy="2642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6D7495-7D80-5944-A8DA-6F7A8D669AD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327" y="2520643"/>
            <a:ext cx="3925904" cy="26172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14FF73-FE7C-0C4B-92E2-06E5D7A53FC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7482" y="3497268"/>
            <a:ext cx="3906703" cy="260466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4626AC8-BD62-0D4A-B1D7-394294B2F9B6}"/>
              </a:ext>
            </a:extLst>
          </p:cNvPr>
          <p:cNvSpPr/>
          <p:nvPr/>
        </p:nvSpPr>
        <p:spPr>
          <a:xfrm>
            <a:off x="5094739" y="6294748"/>
            <a:ext cx="609600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Unexplored opportunity value of data</a:t>
            </a:r>
          </a:p>
        </p:txBody>
      </p:sp>
    </p:spTree>
    <p:extLst>
      <p:ext uri="{BB962C8B-B14F-4D97-AF65-F5344CB8AC3E}">
        <p14:creationId xmlns:p14="http://schemas.microsoft.com/office/powerpoint/2010/main" val="3713405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19BF8-2D68-A140-AEDB-087CAED8E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7E357-0196-A947-85FF-B6EBBB342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6236B5-5370-8D43-A7C3-9ACAC72E9C10}"/>
              </a:ext>
            </a:extLst>
          </p:cNvPr>
          <p:cNvSpPr txBox="1"/>
          <p:nvPr/>
        </p:nvSpPr>
        <p:spPr>
          <a:xfrm>
            <a:off x="646111" y="1692086"/>
            <a:ext cx="1041241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/>
              <a:t>Prediction is power!, “Predictive modelling is the process by which a model is created or chosen to try to best predict the probability of an outcome”.  Predictive Models are agile for the current market dynamics.  The base for predictive modelling are:</a:t>
            </a:r>
          </a:p>
          <a:p>
            <a:pPr algn="just">
              <a:lnSpc>
                <a:spcPct val="150000"/>
              </a:lnSpc>
            </a:pPr>
            <a:endParaRPr lang="en-US" sz="20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Data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Algorithms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BA7ECD-5911-1841-9C4D-C9536994A195}"/>
              </a:ext>
            </a:extLst>
          </p:cNvPr>
          <p:cNvSpPr/>
          <p:nvPr/>
        </p:nvSpPr>
        <p:spPr>
          <a:xfrm>
            <a:off x="5348472" y="5681373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The efficacy of any model would be rated by the proximity to the actual system pattern. </a:t>
            </a:r>
          </a:p>
        </p:txBody>
      </p:sp>
    </p:spTree>
    <p:extLst>
      <p:ext uri="{BB962C8B-B14F-4D97-AF65-F5344CB8AC3E}">
        <p14:creationId xmlns:p14="http://schemas.microsoft.com/office/powerpoint/2010/main" val="22275864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2757</TotalTime>
  <Words>523</Words>
  <Application>Microsoft Macintosh PowerPoint</Application>
  <PresentationFormat>Widescreen</PresentationFormat>
  <Paragraphs>95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Al Nile</vt:lpstr>
      <vt:lpstr>Arial</vt:lpstr>
      <vt:lpstr>Calibri</vt:lpstr>
      <vt:lpstr>Century Gothic</vt:lpstr>
      <vt:lpstr>Monaco</vt:lpstr>
      <vt:lpstr>Times New Roman</vt:lpstr>
      <vt:lpstr>Times New Roman (Body CS)</vt:lpstr>
      <vt:lpstr>Wingdings 3</vt:lpstr>
      <vt:lpstr>Ion</vt:lpstr>
      <vt:lpstr>A Statistical Approach to Analyze Renewable Energy</vt:lpstr>
      <vt:lpstr>Introduction</vt:lpstr>
      <vt:lpstr>Rate of Energy Reserve Depletion</vt:lpstr>
      <vt:lpstr>Wind Energy Consumed by Country</vt:lpstr>
      <vt:lpstr>States in US using Wind Energy</vt:lpstr>
      <vt:lpstr>Wind Speed </vt:lpstr>
      <vt:lpstr>Wind Speed Modelling</vt:lpstr>
      <vt:lpstr>Transformation of Data</vt:lpstr>
      <vt:lpstr>Predictive Modelling</vt:lpstr>
      <vt:lpstr>How to Predict</vt:lpstr>
      <vt:lpstr>Parametric Estimation for Wind Speed</vt:lpstr>
      <vt:lpstr>Validating the Predicted Model</vt:lpstr>
      <vt:lpstr>Machine Learning</vt:lpstr>
      <vt:lpstr>Stay tuned for the upcoming site…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Statistical Approach to Analyze Renewable Energy</dc:title>
  <dc:creator>Microsoft Office User</dc:creator>
  <cp:lastModifiedBy>Microsoft Office User</cp:lastModifiedBy>
  <cp:revision>45</cp:revision>
  <dcterms:created xsi:type="dcterms:W3CDTF">2018-12-06T19:35:11Z</dcterms:created>
  <dcterms:modified xsi:type="dcterms:W3CDTF">2018-12-18T03:13:16Z</dcterms:modified>
</cp:coreProperties>
</file>

<file path=docProps/thumbnail.jpeg>
</file>